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7130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256032" cy="6858000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05840" y="1371600"/>
            <a:ext cx="100584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1500" b="1">
                <a:solidFill>
                  <a:srgbClr val="C4613C"/>
                </a:solidFill>
                <a:latin typeface="Menlo"/>
              </a:rPr>
              <a:t>DONCLAUDE ACADEMY · GIÁO ÁN TOÀN TẬP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05840" y="2194560"/>
            <a:ext cx="1033272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2000"/>
              </a:lnSpc>
              <a:spcBef>
                <a:spcPts val="0"/>
              </a:spcBef>
              <a:spcAft>
                <a:spcPts val="600"/>
              </a:spcAft>
            </a:pPr>
            <a:r>
              <a:rPr sz="5400" b="1">
                <a:solidFill>
                  <a:srgbClr val="FBFAF8"/>
                </a:solidFill>
                <a:latin typeface="Helvetica Neue"/>
              </a:rPr>
              <a:t>Claude từ người mới</a:t>
            </a:r>
          </a:p>
          <a:p>
            <a:pPr algn="l">
              <a:lnSpc>
                <a:spcPct val="102000"/>
              </a:lnSpc>
              <a:spcBef>
                <a:spcPts val="0"/>
              </a:spcBef>
              <a:spcAft>
                <a:spcPts val="600"/>
              </a:spcAft>
            </a:pPr>
            <a:r>
              <a:rPr sz="5400" b="1">
                <a:solidFill>
                  <a:srgbClr val="FBFAF8"/>
                </a:solidFill>
                <a:latin typeface="Helvetica Neue"/>
              </a:rPr>
              <a:t>đến chuyên gia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05840" y="4297680"/>
            <a:ext cx="9875520" cy="10972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</a:pPr>
            <a:r>
              <a:rPr sz="1700" b="0">
                <a:solidFill>
                  <a:srgbClr val="F3E7DD"/>
                </a:solidFill>
                <a:latin typeface="Helvetica Neue"/>
              </a:rPr>
              <a:t>Từ lần đầu tải ứng dụng · qua kết nối dữ liệu thật · đến điều khiển Claude Code và tự xây skill – agent – công cụ riêng.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05840" y="5532120"/>
            <a:ext cx="2011680" cy="8229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solidFill>
                  <a:srgbClr val="C4613C"/>
                </a:solidFill>
                <a:latin typeface="Helvetica Neue"/>
              </a:rPr>
              <a:t>4  </a:t>
            </a:r>
            <a:r>
              <a:rPr sz="1500" b="0">
                <a:solidFill>
                  <a:srgbClr val="F3E7DD"/>
                </a:solidFill>
                <a:latin typeface="Helvetica Neue"/>
              </a:rPr>
              <a:t>tầng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00400" y="5532120"/>
            <a:ext cx="2011680" cy="8229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solidFill>
                  <a:srgbClr val="C4613C"/>
                </a:solidFill>
                <a:latin typeface="Helvetica Neue"/>
              </a:rPr>
              <a:t>22  </a:t>
            </a:r>
            <a:r>
              <a:rPr sz="1500" b="0">
                <a:solidFill>
                  <a:srgbClr val="F3E7DD"/>
                </a:solidFill>
                <a:latin typeface="Helvetica Neue"/>
              </a:rPr>
              <a:t>bài học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94960" y="5532120"/>
            <a:ext cx="2011680" cy="8229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>
                <a:solidFill>
                  <a:srgbClr val="C4613C"/>
                </a:solidFill>
                <a:latin typeface="Helvetica Neue"/>
              </a:rPr>
              <a:t>8  </a:t>
            </a:r>
            <a:r>
              <a:rPr sz="1500" b="0">
                <a:solidFill>
                  <a:srgbClr val="F3E7DD"/>
                </a:solidFill>
                <a:latin typeface="Helvetica Neue"/>
              </a:rPr>
              <a:t>tuần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BFA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201168" cy="6858000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640080"/>
            <a:ext cx="10058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1300" b="1">
                <a:solidFill>
                  <a:srgbClr val="A44A2A"/>
                </a:solidFill>
                <a:latin typeface="Menlo"/>
              </a:rPr>
              <a:t>TẦNG 04 · CHUYÊN GIA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960120"/>
            <a:ext cx="10515600" cy="10058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3400" b="1">
                <a:solidFill>
                  <a:srgbClr val="1F1A17"/>
                </a:solidFill>
                <a:latin typeface="Helvetica Neue"/>
              </a:rPr>
              <a:t>Tự xây công cụ &amp; điều phối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2178840"/>
            <a:ext cx="566928" cy="310896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22960" y="2176840"/>
            <a:ext cx="566928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FFFFFF"/>
                </a:solidFill>
                <a:latin typeface="Menlo"/>
              </a:rPr>
              <a:t>4.1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72768" y="2148840"/>
            <a:ext cx="9784080" cy="6858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1F1A17"/>
                </a:solidFill>
                <a:latin typeface="Helvetica Neue"/>
              </a:rPr>
              <a:t>Tự xây Skill  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0">
                <a:solidFill>
                  <a:srgbClr val="5A514A"/>
                </a:solidFill>
                <a:latin typeface="Helvetica Neue"/>
              </a:rPr>
              <a:t>Đóng gói quy trình lặp lại thành lệnh dùng mãi.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965224"/>
            <a:ext cx="566928" cy="310896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22960" y="2963224"/>
            <a:ext cx="566928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FFFFFF"/>
                </a:solidFill>
                <a:latin typeface="Menlo"/>
              </a:rPr>
              <a:t>4.2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72768" y="2935224"/>
            <a:ext cx="9784080" cy="6858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1F1A17"/>
                </a:solidFill>
                <a:latin typeface="Helvetica Neue"/>
              </a:rPr>
              <a:t>Agent &amp; điều phối  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0">
                <a:solidFill>
                  <a:srgbClr val="5A514A"/>
                </a:solidFill>
                <a:latin typeface="Helvetica Neue"/>
              </a:rPr>
              <a:t>Nhiều agent chạy song song rồi tổng hợp.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22960" y="3751608"/>
            <a:ext cx="566928" cy="310896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22960" y="3749608"/>
            <a:ext cx="566928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FFFFFF"/>
                </a:solidFill>
                <a:latin typeface="Menlo"/>
              </a:rPr>
              <a:t>4.3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72768" y="3721608"/>
            <a:ext cx="9784080" cy="6858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1F1A17"/>
                </a:solidFill>
                <a:latin typeface="Helvetica Neue"/>
              </a:rPr>
              <a:t>Tự xây MCP  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0">
                <a:solidFill>
                  <a:srgbClr val="5A514A"/>
                </a:solidFill>
                <a:latin typeface="Helvetica Neue"/>
              </a:rPr>
              <a:t>Nối Claude vào bất kỳ dịch vụ / API nào.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22960" y="4537992"/>
            <a:ext cx="566928" cy="310896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22960" y="4535992"/>
            <a:ext cx="566928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FFFFFF"/>
                </a:solidFill>
                <a:latin typeface="Menlo"/>
              </a:rPr>
              <a:t>4.4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572768" y="4507992"/>
            <a:ext cx="9784080" cy="6858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1F1A17"/>
                </a:solidFill>
                <a:latin typeface="Helvetica Neue"/>
              </a:rPr>
              <a:t>Bảo mật &amp; an toàn  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0">
                <a:solidFill>
                  <a:srgbClr val="5A514A"/>
                </a:solidFill>
                <a:latin typeface="Helvetica Neue"/>
              </a:rPr>
              <a:t>Chống prompt injection, quyền tối thiểu, xác nhận tay.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822960" y="5324376"/>
            <a:ext cx="566928" cy="310896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22960" y="5322376"/>
            <a:ext cx="566928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FFFFFF"/>
                </a:solidFill>
                <a:latin typeface="Menlo"/>
              </a:rPr>
              <a:t>4.5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572768" y="5294376"/>
            <a:ext cx="9784080" cy="6858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1F1A17"/>
                </a:solidFill>
                <a:latin typeface="Helvetica Neue"/>
              </a:rPr>
              <a:t>Tối ưu chi phí &amp; model  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0">
                <a:solidFill>
                  <a:srgbClr val="5A514A"/>
                </a:solidFill>
                <a:latin typeface="Helvetica Neue"/>
              </a:rPr>
              <a:t>Chọn đúng model, gọn ngữ cảnh, tái dùng.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BFA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822960" y="640080"/>
            <a:ext cx="10058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1300" b="1">
                <a:solidFill>
                  <a:srgbClr val="A44A2A"/>
                </a:solidFill>
                <a:latin typeface="Menlo"/>
              </a:rPr>
              <a:t>KIỂM KÊ MÁY NÀY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22960" y="960120"/>
            <a:ext cx="1051560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3200" b="1">
                <a:solidFill>
                  <a:srgbClr val="1F1A17"/>
                </a:solidFill>
                <a:latin typeface="Helvetica Neue"/>
              </a:rPr>
              <a:t>Phần mềm — đã có gì, nên thêm gì</a:t>
            </a:r>
          </a:p>
        </p:txBody>
      </p:sp>
      <p:sp>
        <p:nvSpPr>
          <p:cNvPr id="4" name="Rectangle 3"/>
          <p:cNvSpPr/>
          <p:nvPr/>
        </p:nvSpPr>
        <p:spPr>
          <a:xfrm>
            <a:off x="822960" y="2194560"/>
            <a:ext cx="5212080" cy="3749039"/>
          </a:xfrm>
          <a:prstGeom prst="rect">
            <a:avLst/>
          </a:prstGeom>
          <a:solidFill>
            <a:srgbClr val="FFFFFF"/>
          </a:solidFill>
          <a:ln w="12700">
            <a:solidFill>
              <a:srgbClr val="E7E1D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097280" y="2423160"/>
            <a:ext cx="475488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1500" b="1">
                <a:solidFill>
                  <a:srgbClr val="2C6E6A"/>
                </a:solidFill>
                <a:latin typeface="Menlo"/>
              </a:rPr>
              <a:t>✓ ĐÃ CÓ ĐỦ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7280" y="2971800"/>
            <a:ext cx="4754880" cy="2834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</a:pPr>
            <a:r>
              <a:rPr sz="1500" b="0">
                <a:solidFill>
                  <a:srgbClr val="1F1A17"/>
                </a:solidFill>
                <a:latin typeface="Helvetica Neue"/>
              </a:rPr>
              <a:t>•  Claude Desktop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</a:pPr>
            <a:r>
              <a:rPr sz="1500" b="0">
                <a:solidFill>
                  <a:srgbClr val="1F1A17"/>
                </a:solidFill>
                <a:latin typeface="Helvetica Neue"/>
              </a:rPr>
              <a:t>•  Homebrew 6.0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</a:pPr>
            <a:r>
              <a:rPr sz="1500" b="0">
                <a:solidFill>
                  <a:srgbClr val="1F1A17"/>
                </a:solidFill>
                <a:latin typeface="Helvetica Neue"/>
              </a:rPr>
              <a:t>•  Node.js v26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</a:pPr>
            <a:r>
              <a:rPr sz="1500" b="0">
                <a:solidFill>
                  <a:srgbClr val="1F1A17"/>
                </a:solidFill>
                <a:latin typeface="Helvetica Neue"/>
              </a:rPr>
              <a:t>•  Git 2.50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</a:pPr>
            <a:r>
              <a:rPr sz="1500" b="0">
                <a:solidFill>
                  <a:srgbClr val="1F1A17"/>
                </a:solidFill>
                <a:latin typeface="Helvetica Neue"/>
              </a:rPr>
              <a:t>•  Python 3.14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</a:pPr>
            <a:r>
              <a:rPr sz="1500" b="0">
                <a:solidFill>
                  <a:srgbClr val="1F1A17"/>
                </a:solidFill>
                <a:latin typeface="Helvetica Neue"/>
              </a:rPr>
              <a:t>•  ffmpeg · yt-dlp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</a:pPr>
            <a:r>
              <a:rPr sz="1500" b="0">
                <a:solidFill>
                  <a:srgbClr val="1F1A17"/>
                </a:solidFill>
                <a:latin typeface="Helvetica Neue"/>
              </a:rPr>
              <a:t>•  whisper-cli · jq</a:t>
            </a:r>
          </a:p>
        </p:txBody>
      </p:sp>
      <p:sp>
        <p:nvSpPr>
          <p:cNvPr id="7" name="Rectangle 6"/>
          <p:cNvSpPr/>
          <p:nvPr/>
        </p:nvSpPr>
        <p:spPr>
          <a:xfrm>
            <a:off x="6355080" y="2194560"/>
            <a:ext cx="4983480" cy="3749039"/>
          </a:xfrm>
          <a:prstGeom prst="rect">
            <a:avLst/>
          </a:prstGeom>
          <a:solidFill>
            <a:srgbClr val="FFFFFF"/>
          </a:solidFill>
          <a:ln w="12700">
            <a:solidFill>
              <a:srgbClr val="E7E1D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629400" y="2423160"/>
            <a:ext cx="45720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1500" b="1">
                <a:solidFill>
                  <a:srgbClr val="A44A2A"/>
                </a:solidFill>
                <a:latin typeface="Menlo"/>
              </a:rPr>
              <a:t>+ NÊN BỔ SUNG (tuỳ chọn)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629400" y="2971800"/>
            <a:ext cx="4572000" cy="2834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</a:pPr>
            <a:r>
              <a:rPr sz="1500" b="1">
                <a:solidFill>
                  <a:srgbClr val="1F1A17"/>
                </a:solidFill>
                <a:latin typeface="Helvetica Neue"/>
              </a:rPr>
              <a:t>VS Code  </a:t>
            </a:r>
            <a:r>
              <a:rPr sz="1300" b="0">
                <a:solidFill>
                  <a:srgbClr val="5A514A"/>
                </a:solidFill>
                <a:latin typeface="Helvetica Neue"/>
              </a:rPr>
              <a:t>— xem/sửa file trực quan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</a:pPr>
            <a:r>
              <a:rPr sz="1500" b="1">
                <a:solidFill>
                  <a:srgbClr val="1F1A17"/>
                </a:solidFill>
                <a:latin typeface="Helvetica Neue"/>
              </a:rPr>
              <a:t>GitHub CLI  </a:t>
            </a:r>
            <a:r>
              <a:rPr sz="1300" b="0">
                <a:solidFill>
                  <a:srgbClr val="5A514A"/>
                </a:solidFill>
                <a:latin typeface="Helvetica Neue"/>
              </a:rPr>
              <a:t>— đẩy dự án, tạo PR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</a:pPr>
            <a:r>
              <a:rPr sz="1500" b="1">
                <a:solidFill>
                  <a:srgbClr val="1F1A17"/>
                </a:solidFill>
                <a:latin typeface="Helvetica Neue"/>
              </a:rPr>
              <a:t>iTerm2  </a:t>
            </a:r>
            <a:r>
              <a:rPr sz="1300" b="0">
                <a:solidFill>
                  <a:srgbClr val="5A514A"/>
                </a:solidFill>
                <a:latin typeface="Helvetica Neue"/>
              </a:rPr>
              <a:t>— terminal mạnh hơn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</a:pPr>
            <a:r>
              <a:rPr sz="1500" b="1">
                <a:solidFill>
                  <a:srgbClr val="1F1A17"/>
                </a:solidFill>
                <a:latin typeface="Helvetica Neue"/>
              </a:rPr>
              <a:t>uv  </a:t>
            </a:r>
            <a:r>
              <a:rPr sz="1300" b="0">
                <a:solidFill>
                  <a:srgbClr val="5A514A"/>
                </a:solidFill>
                <a:latin typeface="Helvetica Neue"/>
              </a:rPr>
              <a:t>— chạy Python nhanh hơn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BFA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822960" y="640080"/>
            <a:ext cx="10058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1300" b="1">
                <a:solidFill>
                  <a:srgbClr val="A44A2A"/>
                </a:solidFill>
                <a:latin typeface="Menlo"/>
              </a:rPr>
              <a:t>LỘ TRÌNH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22960" y="960120"/>
            <a:ext cx="1051560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3200" b="1">
                <a:solidFill>
                  <a:srgbClr val="1F1A17"/>
                </a:solidFill>
                <a:latin typeface="Helvetica Neue"/>
              </a:rPr>
              <a:t>Tám tuần — tuần nào cũng ra một sản phẩm</a:t>
            </a:r>
          </a:p>
        </p:txBody>
      </p:sp>
      <p:sp>
        <p:nvSpPr>
          <p:cNvPr id="4" name="Rectangle 3"/>
          <p:cNvSpPr/>
          <p:nvPr/>
        </p:nvSpPr>
        <p:spPr>
          <a:xfrm>
            <a:off x="822960" y="2286000"/>
            <a:ext cx="2615184" cy="1463040"/>
          </a:xfrm>
          <a:prstGeom prst="rect">
            <a:avLst/>
          </a:prstGeom>
          <a:solidFill>
            <a:srgbClr val="FFFFFF"/>
          </a:solidFill>
          <a:ln w="12700">
            <a:solidFill>
              <a:srgbClr val="E7E1D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822960" y="2286000"/>
            <a:ext cx="2615184" cy="82296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78992" y="2514600"/>
            <a:ext cx="2157984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1200" b="1">
                <a:solidFill>
                  <a:srgbClr val="A44A2A"/>
                </a:solidFill>
                <a:latin typeface="Menlo"/>
              </a:rPr>
              <a:t>TUẦN 01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78992" y="2926080"/>
            <a:ext cx="2157984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1600" b="1">
                <a:solidFill>
                  <a:srgbClr val="1F1A17"/>
                </a:solidFill>
                <a:latin typeface="Helvetica Neue"/>
              </a:rPr>
              <a:t>Làm chủ ứng dụng</a:t>
            </a:r>
          </a:p>
        </p:txBody>
      </p:sp>
      <p:sp>
        <p:nvSpPr>
          <p:cNvPr id="8" name="Rectangle 7"/>
          <p:cNvSpPr/>
          <p:nvPr/>
        </p:nvSpPr>
        <p:spPr>
          <a:xfrm>
            <a:off x="3602736" y="2286000"/>
            <a:ext cx="2615184" cy="1463040"/>
          </a:xfrm>
          <a:prstGeom prst="rect">
            <a:avLst/>
          </a:prstGeom>
          <a:solidFill>
            <a:srgbClr val="FFFFFF"/>
          </a:solidFill>
          <a:ln w="12700">
            <a:solidFill>
              <a:srgbClr val="E7E1D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3602736" y="2286000"/>
            <a:ext cx="2615184" cy="82296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3858768" y="2514600"/>
            <a:ext cx="2157984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1200" b="1">
                <a:solidFill>
                  <a:srgbClr val="A44A2A"/>
                </a:solidFill>
                <a:latin typeface="Menlo"/>
              </a:rPr>
              <a:t>TUẦN 02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58768" y="2926080"/>
            <a:ext cx="2157984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1600" b="1">
                <a:solidFill>
                  <a:srgbClr val="1F1A17"/>
                </a:solidFill>
                <a:latin typeface="Helvetica Neue"/>
              </a:rPr>
              <a:t>Nâng cao &amp; đa phương tiện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382512" y="2286000"/>
            <a:ext cx="2615184" cy="1463040"/>
          </a:xfrm>
          <a:prstGeom prst="rect">
            <a:avLst/>
          </a:prstGeom>
          <a:solidFill>
            <a:srgbClr val="FFFFFF"/>
          </a:solidFill>
          <a:ln w="12700">
            <a:solidFill>
              <a:srgbClr val="E7E1D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382512" y="2286000"/>
            <a:ext cx="2615184" cy="82296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638544" y="2514600"/>
            <a:ext cx="2157984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1200" b="1">
                <a:solidFill>
                  <a:srgbClr val="A44A2A"/>
                </a:solidFill>
                <a:latin typeface="Menlo"/>
              </a:rPr>
              <a:t>TUẦN 03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638544" y="2926080"/>
            <a:ext cx="2157984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1600" b="1">
                <a:solidFill>
                  <a:srgbClr val="1F1A17"/>
                </a:solidFill>
                <a:latin typeface="Helvetica Neue"/>
              </a:rPr>
              <a:t>Kết nối dữ liệu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162288" y="2286000"/>
            <a:ext cx="2615184" cy="1463040"/>
          </a:xfrm>
          <a:prstGeom prst="rect">
            <a:avLst/>
          </a:prstGeom>
          <a:solidFill>
            <a:srgbClr val="FFFFFF"/>
          </a:solidFill>
          <a:ln w="12700">
            <a:solidFill>
              <a:srgbClr val="E7E1D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9162288" y="2286000"/>
            <a:ext cx="2615184" cy="82296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9418320" y="2514600"/>
            <a:ext cx="2157984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1200" b="1">
                <a:solidFill>
                  <a:srgbClr val="A44A2A"/>
                </a:solidFill>
                <a:latin typeface="Menlo"/>
              </a:rPr>
              <a:t>TUẦN 04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418320" y="2926080"/>
            <a:ext cx="2157984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1600" b="1">
                <a:solidFill>
                  <a:srgbClr val="1F1A17"/>
                </a:solidFill>
                <a:latin typeface="Helvetica Neue"/>
              </a:rPr>
              <a:t>Nghiên cứu &amp; phân tích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22960" y="3977640"/>
            <a:ext cx="2615184" cy="1463040"/>
          </a:xfrm>
          <a:prstGeom prst="rect">
            <a:avLst/>
          </a:prstGeom>
          <a:solidFill>
            <a:srgbClr val="FFFFFF"/>
          </a:solidFill>
          <a:ln w="12700">
            <a:solidFill>
              <a:srgbClr val="E7E1D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822960" y="3977640"/>
            <a:ext cx="2615184" cy="82296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078992" y="4206240"/>
            <a:ext cx="2157984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1200" b="1">
                <a:solidFill>
                  <a:srgbClr val="A44A2A"/>
                </a:solidFill>
                <a:latin typeface="Menlo"/>
              </a:rPr>
              <a:t>TUẦN 05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78992" y="4617720"/>
            <a:ext cx="2157984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1600" b="1">
                <a:solidFill>
                  <a:srgbClr val="1F1A17"/>
                </a:solidFill>
                <a:latin typeface="Helvetica Neue"/>
              </a:rPr>
              <a:t>Terminal &amp; Claude Code</a:t>
            </a:r>
          </a:p>
        </p:txBody>
      </p:sp>
      <p:sp>
        <p:nvSpPr>
          <p:cNvPr id="24" name="Rectangle 23"/>
          <p:cNvSpPr/>
          <p:nvPr/>
        </p:nvSpPr>
        <p:spPr>
          <a:xfrm>
            <a:off x="3602736" y="3977640"/>
            <a:ext cx="2615184" cy="1463040"/>
          </a:xfrm>
          <a:prstGeom prst="rect">
            <a:avLst/>
          </a:prstGeom>
          <a:solidFill>
            <a:srgbClr val="FFFFFF"/>
          </a:solidFill>
          <a:ln w="12700">
            <a:solidFill>
              <a:srgbClr val="E7E1D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3602736" y="3977640"/>
            <a:ext cx="2615184" cy="82296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3858768" y="4206240"/>
            <a:ext cx="2157984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1200" b="1">
                <a:solidFill>
                  <a:srgbClr val="A44A2A"/>
                </a:solidFill>
                <a:latin typeface="Menlo"/>
              </a:rPr>
              <a:t>TUẦN 06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858768" y="4617720"/>
            <a:ext cx="2157984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1600" b="1">
                <a:solidFill>
                  <a:srgbClr val="1F1A17"/>
                </a:solidFill>
                <a:latin typeface="Helvetica Neue"/>
              </a:rPr>
              <a:t>Skill · Agent · Deploy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382512" y="3977640"/>
            <a:ext cx="2615184" cy="1463040"/>
          </a:xfrm>
          <a:prstGeom prst="rect">
            <a:avLst/>
          </a:prstGeom>
          <a:solidFill>
            <a:srgbClr val="FFFFFF"/>
          </a:solidFill>
          <a:ln w="12700">
            <a:solidFill>
              <a:srgbClr val="E7E1D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6382512" y="3977640"/>
            <a:ext cx="2615184" cy="82296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638544" y="4206240"/>
            <a:ext cx="2157984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1200" b="1">
                <a:solidFill>
                  <a:srgbClr val="A44A2A"/>
                </a:solidFill>
                <a:latin typeface="Menlo"/>
              </a:rPr>
              <a:t>TUẦN 07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638544" y="4617720"/>
            <a:ext cx="2157984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1600" b="1">
                <a:solidFill>
                  <a:srgbClr val="1F1A17"/>
                </a:solidFill>
                <a:latin typeface="Helvetica Neue"/>
              </a:rPr>
              <a:t>Tự xây công cụ</a:t>
            </a:r>
          </a:p>
        </p:txBody>
      </p:sp>
      <p:sp>
        <p:nvSpPr>
          <p:cNvPr id="32" name="Rectangle 31"/>
          <p:cNvSpPr/>
          <p:nvPr/>
        </p:nvSpPr>
        <p:spPr>
          <a:xfrm>
            <a:off x="9162288" y="3977640"/>
            <a:ext cx="2615184" cy="1463040"/>
          </a:xfrm>
          <a:prstGeom prst="rect">
            <a:avLst/>
          </a:prstGeom>
          <a:solidFill>
            <a:srgbClr val="FFFFFF"/>
          </a:solidFill>
          <a:ln w="12700">
            <a:solidFill>
              <a:srgbClr val="E7E1D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ectangle 32"/>
          <p:cNvSpPr/>
          <p:nvPr/>
        </p:nvSpPr>
        <p:spPr>
          <a:xfrm>
            <a:off x="9162288" y="3977640"/>
            <a:ext cx="2615184" cy="82296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9418320" y="4206240"/>
            <a:ext cx="2157984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1200" b="1">
                <a:solidFill>
                  <a:srgbClr val="A44A2A"/>
                </a:solidFill>
                <a:latin typeface="Menlo"/>
              </a:rPr>
              <a:t>TUẦN 08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418320" y="4617720"/>
            <a:ext cx="2157984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1600" b="1">
                <a:solidFill>
                  <a:srgbClr val="1F1A17"/>
                </a:solidFill>
                <a:latin typeface="Helvetica Neue"/>
              </a:rPr>
              <a:t>Điều phối &amp; bảo mật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7130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256032" cy="6858000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05840" y="777240"/>
            <a:ext cx="100584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1500" b="1">
                <a:solidFill>
                  <a:srgbClr val="C4613C"/>
                </a:solidFill>
                <a:latin typeface="Menlo"/>
              </a:rPr>
              <a:t>TỐT NGHIỆP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05840" y="1234440"/>
            <a:ext cx="1005840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3200" b="1">
                <a:solidFill>
                  <a:srgbClr val="FBFAF8"/>
                </a:solidFill>
                <a:latin typeface="Helvetica Neue"/>
              </a:rPr>
              <a:t>Thành thạo — 4 cấp, 12 mốc</a:t>
            </a:r>
          </a:p>
        </p:txBody>
      </p:sp>
      <p:sp>
        <p:nvSpPr>
          <p:cNvPr id="5" name="Rectangle 4"/>
          <p:cNvSpPr/>
          <p:nvPr/>
        </p:nvSpPr>
        <p:spPr>
          <a:xfrm>
            <a:off x="1005840" y="2331720"/>
            <a:ext cx="109728" cy="685800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325880" y="2286000"/>
            <a:ext cx="969264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sz="1700" b="1">
                <a:solidFill>
                  <a:srgbClr val="FBFAF8"/>
                </a:solidFill>
                <a:latin typeface="Helvetica Neue"/>
              </a:rPr>
              <a:t>Cấp 1 · Người dùng   </a:t>
            </a:r>
            <a:r>
              <a:rPr sz="1300" b="0">
                <a:solidFill>
                  <a:srgbClr val="F3E7DD"/>
                </a:solidFill>
                <a:latin typeface="Helvetica Neue"/>
              </a:rPr>
              <a:t>Cài app · prompt 4 phần + ảnh/file · tạo Artifact</a:t>
            </a:r>
          </a:p>
        </p:txBody>
      </p:sp>
      <p:sp>
        <p:nvSpPr>
          <p:cNvPr id="7" name="Rectangle 6"/>
          <p:cNvSpPr/>
          <p:nvPr/>
        </p:nvSpPr>
        <p:spPr>
          <a:xfrm>
            <a:off x="1005840" y="3264408"/>
            <a:ext cx="109728" cy="685800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325880" y="3218688"/>
            <a:ext cx="969264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sz="1700" b="1">
                <a:solidFill>
                  <a:srgbClr val="FBFAF8"/>
                </a:solidFill>
                <a:latin typeface="Helvetica Neue"/>
              </a:rPr>
              <a:t>Cấp 2 · Người kết nối   </a:t>
            </a:r>
            <a:r>
              <a:rPr sz="1300" b="0">
                <a:solidFill>
                  <a:srgbClr val="F3E7DD"/>
                </a:solidFill>
                <a:latin typeface="Helvetica Neue"/>
              </a:rPr>
              <a:t>Bật Connector · Research có nguồn · biểu đồ từ số liệu</a:t>
            </a:r>
          </a:p>
        </p:txBody>
      </p:sp>
      <p:sp>
        <p:nvSpPr>
          <p:cNvPr id="9" name="Rectangle 8"/>
          <p:cNvSpPr/>
          <p:nvPr/>
        </p:nvSpPr>
        <p:spPr>
          <a:xfrm>
            <a:off x="1005840" y="4197096"/>
            <a:ext cx="109728" cy="685800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325880" y="4151376"/>
            <a:ext cx="969264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sz="1700" b="1">
                <a:solidFill>
                  <a:srgbClr val="FBFAF8"/>
                </a:solidFill>
                <a:latin typeface="Helvetica Neue"/>
              </a:rPr>
              <a:t>Cấp 3 · Vận hành viên   </a:t>
            </a:r>
            <a:r>
              <a:rPr sz="1300" b="0">
                <a:solidFill>
                  <a:srgbClr val="F3E7DD"/>
                </a:solidFill>
                <a:latin typeface="Helvetica Neue"/>
              </a:rPr>
              <a:t>Chạy claude · CLAUDE.md + lệnh / · skill + deploy có link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05840" y="5129784"/>
            <a:ext cx="109728" cy="685800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325880" y="5084064"/>
            <a:ext cx="969264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sz="1700" b="1">
                <a:solidFill>
                  <a:srgbClr val="FBFAF8"/>
                </a:solidFill>
                <a:latin typeface="Helvetica Neue"/>
              </a:rPr>
              <a:t>Cấp 4 · Chuyên gia   </a:t>
            </a:r>
            <a:r>
              <a:rPr sz="1300" b="0">
                <a:solidFill>
                  <a:srgbClr val="F3E7DD"/>
                </a:solidFill>
                <a:latin typeface="Helvetica Neue"/>
              </a:rPr>
              <a:t>Tự xây skill · điều phối nhiều agent · an toàn &amp; tối ưu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7130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005840" y="2468880"/>
            <a:ext cx="10149840" cy="18288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sz="3400" b="1">
                <a:solidFill>
                  <a:srgbClr val="FBFAF8"/>
                </a:solidFill>
                <a:latin typeface="Helvetica Neue"/>
              </a:rPr>
              <a:t>“Một lần học, suốt đời elite.</a:t>
            </a: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sz="3400" b="1">
                <a:solidFill>
                  <a:srgbClr val="C4613C"/>
                </a:solidFill>
                <a:latin typeface="Helvetica Neue"/>
              </a:rPr>
              <a:t>Một agent biết, cả đội biết.”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05840" y="4389120"/>
            <a:ext cx="100584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1500" b="1">
                <a:solidFill>
                  <a:srgbClr val="F3E7DD"/>
                </a:solidFill>
                <a:latin typeface="Menlo"/>
              </a:rPr>
              <a:t>Donclaude Academy · Học đi đôi với hành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BFA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822960" y="640080"/>
            <a:ext cx="10058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1300" b="1">
                <a:solidFill>
                  <a:srgbClr val="A44A2A"/>
                </a:solidFill>
                <a:latin typeface="Menlo"/>
              </a:rPr>
              <a:t>BẢN ĐỒ NĂNG LỰC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22960" y="960120"/>
            <a:ext cx="1051560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3200" b="1">
                <a:solidFill>
                  <a:srgbClr val="1F1A17"/>
                </a:solidFill>
                <a:latin typeface="Helvetica Neue"/>
              </a:rPr>
              <a:t>Bốn tầng — mỗi tầng thành thạo trọn vẹn</a:t>
            </a:r>
          </a:p>
        </p:txBody>
      </p:sp>
      <p:sp>
        <p:nvSpPr>
          <p:cNvPr id="4" name="Rectangle 3"/>
          <p:cNvSpPr/>
          <p:nvPr/>
        </p:nvSpPr>
        <p:spPr>
          <a:xfrm>
            <a:off x="822960" y="2286000"/>
            <a:ext cx="2615184" cy="3108960"/>
          </a:xfrm>
          <a:prstGeom prst="rect">
            <a:avLst/>
          </a:prstGeom>
          <a:solidFill>
            <a:srgbClr val="FFFFFF"/>
          </a:solidFill>
          <a:ln w="12700">
            <a:solidFill>
              <a:srgbClr val="E7E1D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822960" y="2286000"/>
            <a:ext cx="82296" cy="3108960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97280" y="2560320"/>
            <a:ext cx="2157984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1200" b="1">
                <a:solidFill>
                  <a:srgbClr val="A44A2A"/>
                </a:solidFill>
                <a:latin typeface="Menlo"/>
              </a:rPr>
              <a:t>TẦNG 01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" y="2971800"/>
            <a:ext cx="2157984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2000" b="1">
                <a:solidFill>
                  <a:srgbClr val="1F1A17"/>
                </a:solidFill>
                <a:latin typeface="Helvetica Neue"/>
              </a:rPr>
              <a:t>Người dùng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7280" y="3657600"/>
            <a:ext cx="2112264" cy="15544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0">
                <a:solidFill>
                  <a:srgbClr val="5A514A"/>
                </a:solidFill>
                <a:latin typeface="Helvetica Neue"/>
              </a:rPr>
              <a:t>Trò chuyện, prompt, đa phương tiện, Artifacts.</a:t>
            </a:r>
          </a:p>
        </p:txBody>
      </p:sp>
      <p:sp>
        <p:nvSpPr>
          <p:cNvPr id="9" name="Rectangle 8"/>
          <p:cNvSpPr/>
          <p:nvPr/>
        </p:nvSpPr>
        <p:spPr>
          <a:xfrm>
            <a:off x="3602736" y="2286000"/>
            <a:ext cx="2615184" cy="3108960"/>
          </a:xfrm>
          <a:prstGeom prst="rect">
            <a:avLst/>
          </a:prstGeom>
          <a:solidFill>
            <a:srgbClr val="FFFFFF"/>
          </a:solidFill>
          <a:ln w="12700">
            <a:solidFill>
              <a:srgbClr val="E7E1D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3602736" y="2286000"/>
            <a:ext cx="82296" cy="3108960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3877056" y="2560320"/>
            <a:ext cx="2157984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1200" b="1">
                <a:solidFill>
                  <a:srgbClr val="A44A2A"/>
                </a:solidFill>
                <a:latin typeface="Menlo"/>
              </a:rPr>
              <a:t>TẦNG 02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877056" y="2971800"/>
            <a:ext cx="2157984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2000" b="1">
                <a:solidFill>
                  <a:srgbClr val="1F1A17"/>
                </a:solidFill>
                <a:latin typeface="Helvetica Neue"/>
              </a:rPr>
              <a:t>Người kết nối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877056" y="3657600"/>
            <a:ext cx="2112264" cy="15544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0">
                <a:solidFill>
                  <a:srgbClr val="5A514A"/>
                </a:solidFill>
                <a:latin typeface="Helvetica Neue"/>
              </a:rPr>
              <a:t>Dữ liệu thật, research, phân tích, trình duyệt.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382512" y="2286000"/>
            <a:ext cx="2615184" cy="3108960"/>
          </a:xfrm>
          <a:prstGeom prst="rect">
            <a:avLst/>
          </a:prstGeom>
          <a:solidFill>
            <a:srgbClr val="FFFFFF"/>
          </a:solidFill>
          <a:ln w="12700">
            <a:solidFill>
              <a:srgbClr val="E7E1D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6382512" y="2286000"/>
            <a:ext cx="82296" cy="3108960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656832" y="2560320"/>
            <a:ext cx="2157984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1200" b="1">
                <a:solidFill>
                  <a:srgbClr val="A44A2A"/>
                </a:solidFill>
                <a:latin typeface="Menlo"/>
              </a:rPr>
              <a:t>TẦNG 03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656832" y="2971800"/>
            <a:ext cx="2157984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2000" b="1">
                <a:solidFill>
                  <a:srgbClr val="1F1A17"/>
                </a:solidFill>
                <a:latin typeface="Helvetica Neue"/>
              </a:rPr>
              <a:t>Vận hành viên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656832" y="3657600"/>
            <a:ext cx="2112264" cy="15544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0">
                <a:solidFill>
                  <a:srgbClr val="5A514A"/>
                </a:solidFill>
                <a:latin typeface="Helvetica Neue"/>
              </a:rPr>
              <a:t>Claude Code, skills, agents, MCP, deploy.</a:t>
            </a:r>
          </a:p>
        </p:txBody>
      </p:sp>
      <p:sp>
        <p:nvSpPr>
          <p:cNvPr id="19" name="Rectangle 18"/>
          <p:cNvSpPr/>
          <p:nvPr/>
        </p:nvSpPr>
        <p:spPr>
          <a:xfrm>
            <a:off x="9162288" y="2286000"/>
            <a:ext cx="2615184" cy="3108960"/>
          </a:xfrm>
          <a:prstGeom prst="rect">
            <a:avLst/>
          </a:prstGeom>
          <a:solidFill>
            <a:srgbClr val="FFFFFF"/>
          </a:solidFill>
          <a:ln w="12700">
            <a:solidFill>
              <a:srgbClr val="E7E1D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9162288" y="2286000"/>
            <a:ext cx="82296" cy="3108960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9436608" y="2560320"/>
            <a:ext cx="2157984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1200" b="1">
                <a:solidFill>
                  <a:srgbClr val="A44A2A"/>
                </a:solidFill>
                <a:latin typeface="Menlo"/>
              </a:rPr>
              <a:t>TẦNG 04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436608" y="2971800"/>
            <a:ext cx="2157984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2000" b="1">
                <a:solidFill>
                  <a:srgbClr val="1F1A17"/>
                </a:solidFill>
                <a:latin typeface="Helvetica Neue"/>
              </a:rPr>
              <a:t>Chuyên gia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436608" y="3657600"/>
            <a:ext cx="2112264" cy="15544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0">
                <a:solidFill>
                  <a:srgbClr val="5A514A"/>
                </a:solidFill>
                <a:latin typeface="Helvetica Neue"/>
              </a:rPr>
              <a:t>Tự xây skill/agent/MCP, điều phối, bảo mật.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7130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3063240"/>
            <a:ext cx="12191695" cy="45720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920240"/>
            <a:ext cx="10515600" cy="10972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2000" b="1">
                <a:solidFill>
                  <a:srgbClr val="C4613C"/>
                </a:solidFill>
                <a:latin typeface="Menlo"/>
              </a:rPr>
              <a:t>TẦNG 01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2331720"/>
            <a:ext cx="10515600" cy="12801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4800" b="1">
                <a:solidFill>
                  <a:srgbClr val="FBFAF8"/>
                </a:solidFill>
                <a:latin typeface="Helvetica Neue"/>
              </a:rPr>
              <a:t>Người dùng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3657600"/>
            <a:ext cx="9601200" cy="10972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sz="1800" b="0">
                <a:solidFill>
                  <a:srgbClr val="F3E7DD"/>
                </a:solidFill>
                <a:latin typeface="Helvetica Neue"/>
              </a:rPr>
              <a:t>Làm chủ ứng dụng Claude — cài đặt, prompt sắc, ảnh–file–giọng nói, và tạo ra sản phẩm hoàn chỉnh ngay trong app.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BFA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201168" cy="6858000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640080"/>
            <a:ext cx="10058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1300" b="1">
                <a:solidFill>
                  <a:srgbClr val="A44A2A"/>
                </a:solidFill>
                <a:latin typeface="Menlo"/>
              </a:rPr>
              <a:t>TẦNG 01 · NGƯỜI DÙNG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960120"/>
            <a:ext cx="10515600" cy="10058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3400" b="1">
                <a:solidFill>
                  <a:srgbClr val="1F1A17"/>
                </a:solidFill>
                <a:latin typeface="Helvetica Neue"/>
              </a:rPr>
              <a:t>Làm chủ ứng dụng Claude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2178840"/>
            <a:ext cx="566928" cy="310896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22960" y="2176840"/>
            <a:ext cx="566928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FFFFFF"/>
                </a:solidFill>
                <a:latin typeface="Menlo"/>
              </a:rPr>
              <a:t>1.1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72768" y="2148840"/>
            <a:ext cx="9784080" cy="6858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1F1A17"/>
                </a:solidFill>
                <a:latin typeface="Helvetica Neue"/>
              </a:rPr>
              <a:t>Tài khoản, gói cước &amp; cài đặt  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0">
                <a:solidFill>
                  <a:srgbClr val="5A514A"/>
                </a:solidFill>
                <a:latin typeface="Helvetica Neue"/>
              </a:rPr>
              <a:t>Desktop + Mobile, phân biệt Claude app vs Claude Code.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965224"/>
            <a:ext cx="566928" cy="310896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22960" y="2963224"/>
            <a:ext cx="566928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FFFFFF"/>
                </a:solidFill>
                <a:latin typeface="Menlo"/>
              </a:rPr>
              <a:t>1.2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72768" y="2935224"/>
            <a:ext cx="9784080" cy="6858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1F1A17"/>
                </a:solidFill>
                <a:latin typeface="Helvetica Neue"/>
              </a:rPr>
              <a:t>Giao diện, Projects &amp; chọn model  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0">
                <a:solidFill>
                  <a:srgbClr val="5A514A"/>
                </a:solidFill>
                <a:latin typeface="Helvetica Neue"/>
              </a:rPr>
              <a:t>Opus / Sonnet / Haiku; chỉ dẫn tuỳ chỉnh.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22960" y="3751608"/>
            <a:ext cx="566928" cy="310896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22960" y="3749608"/>
            <a:ext cx="566928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FFFFFF"/>
                </a:solidFill>
                <a:latin typeface="Menlo"/>
              </a:rPr>
              <a:t>1.3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72768" y="3721608"/>
            <a:ext cx="9784080" cy="6858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1F1A17"/>
                </a:solidFill>
                <a:latin typeface="Helvetica Neue"/>
              </a:rPr>
              <a:t>Prompt 4 phần  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0">
                <a:solidFill>
                  <a:srgbClr val="5A514A"/>
                </a:solidFill>
                <a:latin typeface="Helvetica Neue"/>
              </a:rPr>
              <a:t>Vai trò + Bối cảnh + Nhiệm vụ + Định dạng.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22960" y="4537992"/>
            <a:ext cx="566928" cy="310896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22960" y="4535992"/>
            <a:ext cx="566928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FFFFFF"/>
                </a:solidFill>
                <a:latin typeface="Menlo"/>
              </a:rPr>
              <a:t>1.4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572768" y="4507992"/>
            <a:ext cx="9784080" cy="6858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1F1A17"/>
                </a:solidFill>
                <a:latin typeface="Helvetica Neue"/>
              </a:rPr>
              <a:t>Prompt nâng cao  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0">
                <a:solidFill>
                  <a:srgbClr val="5A514A"/>
                </a:solidFill>
                <a:latin typeface="Helvetica Neue"/>
              </a:rPr>
              <a:t>Ví dụ mẫu, chia bước, ràng buộc rõ.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822960" y="5324376"/>
            <a:ext cx="566928" cy="310896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22960" y="5322376"/>
            <a:ext cx="566928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FFFFFF"/>
                </a:solidFill>
                <a:latin typeface="Menlo"/>
              </a:rPr>
              <a:t>1.5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572768" y="5294376"/>
            <a:ext cx="9784080" cy="6858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1F1A17"/>
                </a:solidFill>
                <a:latin typeface="Helvetica Neue"/>
              </a:rPr>
              <a:t>Đa phương tiện  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0">
                <a:solidFill>
                  <a:srgbClr val="5A514A"/>
                </a:solidFill>
                <a:latin typeface="Helvetica Neue"/>
              </a:rPr>
              <a:t>Ảnh, nhiều file, giọng nói, đọc web.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22960" y="6110760"/>
            <a:ext cx="566928" cy="310896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822960" y="6108760"/>
            <a:ext cx="566928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FFFFFF"/>
                </a:solidFill>
                <a:latin typeface="Menlo"/>
              </a:rPr>
              <a:t>1.6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572768" y="6080760"/>
            <a:ext cx="9784080" cy="6858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1F1A17"/>
                </a:solidFill>
                <a:latin typeface="Helvetica Neue"/>
              </a:rPr>
              <a:t>Artifacts  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0">
                <a:solidFill>
                  <a:srgbClr val="5A514A"/>
                </a:solidFill>
                <a:latin typeface="Helvetica Neue"/>
              </a:rPr>
              <a:t>Tạo tài liệu / web / bảng, sửa bằng lời, tải về.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7130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3063240"/>
            <a:ext cx="12191695" cy="45720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920240"/>
            <a:ext cx="10515600" cy="10972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2000" b="1">
                <a:solidFill>
                  <a:srgbClr val="C4613C"/>
                </a:solidFill>
                <a:latin typeface="Menlo"/>
              </a:rPr>
              <a:t>TẦNG 02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2331720"/>
            <a:ext cx="10515600" cy="12801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4800" b="1">
                <a:solidFill>
                  <a:srgbClr val="FBFAF8"/>
                </a:solidFill>
                <a:latin typeface="Helvetica Neue"/>
              </a:rPr>
              <a:t>Người kết nối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3657600"/>
            <a:ext cx="9601200" cy="10972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sz="1800" b="0">
                <a:solidFill>
                  <a:srgbClr val="F3E7DD"/>
                </a:solidFill>
                <a:latin typeface="Helvetica Neue"/>
              </a:rPr>
              <a:t>Nối Claude với dữ liệu &amp; công cụ thật — email, tài liệu, web, số liệu.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BFA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201168" cy="6858000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640080"/>
            <a:ext cx="10058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1300" b="1">
                <a:solidFill>
                  <a:srgbClr val="A44A2A"/>
                </a:solidFill>
                <a:latin typeface="Menlo"/>
              </a:rPr>
              <a:t>TẦNG 02 · NGƯỜI KẾT NỐI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960120"/>
            <a:ext cx="10515600" cy="10058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3400" b="1">
                <a:solidFill>
                  <a:srgbClr val="1F1A17"/>
                </a:solidFill>
                <a:latin typeface="Helvetica Neue"/>
              </a:rPr>
              <a:t>Nối dữ liệu &amp; công cụ thật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2178840"/>
            <a:ext cx="566928" cy="310896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22960" y="2176840"/>
            <a:ext cx="566928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FFFFFF"/>
                </a:solidFill>
                <a:latin typeface="Menlo"/>
              </a:rPr>
              <a:t>2.1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72768" y="2148840"/>
            <a:ext cx="9784080" cy="6858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1F1A17"/>
                </a:solidFill>
                <a:latin typeface="Helvetica Neue"/>
              </a:rPr>
              <a:t>Connectors  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0">
                <a:solidFill>
                  <a:srgbClr val="5A514A"/>
                </a:solidFill>
                <a:latin typeface="Helvetica Neue"/>
              </a:rPr>
              <a:t>Gmail, Drive, Canva… cắm là dùng, luôn hỏi xác nhận.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965224"/>
            <a:ext cx="566928" cy="310896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22960" y="2963224"/>
            <a:ext cx="566928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FFFFFF"/>
                </a:solidFill>
                <a:latin typeface="Menlo"/>
              </a:rPr>
              <a:t>2.2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72768" y="2935224"/>
            <a:ext cx="9784080" cy="6858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1F1A17"/>
                </a:solidFill>
                <a:latin typeface="Helvetica Neue"/>
              </a:rPr>
              <a:t>Web search &amp; Research  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0">
                <a:solidFill>
                  <a:srgbClr val="5A514A"/>
                </a:solidFill>
                <a:latin typeface="Helvetica Neue"/>
              </a:rPr>
              <a:t>Câu trả lời có dẫn nguồn, cập nhật.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22960" y="3751608"/>
            <a:ext cx="566928" cy="310896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22960" y="3749608"/>
            <a:ext cx="566928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FFFFFF"/>
                </a:solidFill>
                <a:latin typeface="Menlo"/>
              </a:rPr>
              <a:t>2.3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72768" y="3721608"/>
            <a:ext cx="9784080" cy="6858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1F1A17"/>
                </a:solidFill>
                <a:latin typeface="Helvetica Neue"/>
              </a:rPr>
              <a:t>Suy nghĩ sâu &amp; Analysis tool  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0">
                <a:solidFill>
                  <a:srgbClr val="5A514A"/>
                </a:solidFill>
                <a:latin typeface="Helvetica Neue"/>
              </a:rPr>
              <a:t>Bài khó chắc kết quả; số liệu ra biểu đồ.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22960" y="4537992"/>
            <a:ext cx="566928" cy="310896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22960" y="4535992"/>
            <a:ext cx="566928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FFFFFF"/>
                </a:solidFill>
                <a:latin typeface="Menlo"/>
              </a:rPr>
              <a:t>2.4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572768" y="4507992"/>
            <a:ext cx="9784080" cy="6858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1F1A17"/>
                </a:solidFill>
                <a:latin typeface="Helvetica Neue"/>
              </a:rPr>
              <a:t>Claude trong trình duyệt  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0">
                <a:solidFill>
                  <a:srgbClr val="5A514A"/>
                </a:solidFill>
                <a:latin typeface="Helvetica Neue"/>
              </a:rPr>
              <a:t>Đọc &amp; thao tác trên trang đang mở — cảnh giác link lạ.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7130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3063240"/>
            <a:ext cx="12191695" cy="45720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920240"/>
            <a:ext cx="10515600" cy="10972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2000" b="1">
                <a:solidFill>
                  <a:srgbClr val="C4613C"/>
                </a:solidFill>
                <a:latin typeface="Menlo"/>
              </a:rPr>
              <a:t>TẦNG 03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2331720"/>
            <a:ext cx="10515600" cy="12801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4800" b="1">
                <a:solidFill>
                  <a:srgbClr val="FBFAF8"/>
                </a:solidFill>
                <a:latin typeface="Helvetica Neue"/>
              </a:rPr>
              <a:t>Vận hành viên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3657600"/>
            <a:ext cx="9601200" cy="10972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sz="1800" b="0">
                <a:solidFill>
                  <a:srgbClr val="F3E7DD"/>
                </a:solidFill>
                <a:latin typeface="Helvetica Neue"/>
              </a:rPr>
              <a:t>Claude Code trong terminal — điều khiển cả một đội AI làm ra sản phẩm thật.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BFA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201168" cy="6858000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640080"/>
            <a:ext cx="10058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1300" b="1">
                <a:solidFill>
                  <a:srgbClr val="A44A2A"/>
                </a:solidFill>
                <a:latin typeface="Menlo"/>
              </a:rPr>
              <a:t>TẦNG 03 · VẬN HÀNH VIÊN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960120"/>
            <a:ext cx="10515600" cy="10058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3400" b="1">
                <a:solidFill>
                  <a:srgbClr val="1F1A17"/>
                </a:solidFill>
                <a:latin typeface="Helvetica Neue"/>
              </a:rPr>
              <a:t>Claude Code: điều khiển đội AI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2178840"/>
            <a:ext cx="566928" cy="310896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22960" y="2176840"/>
            <a:ext cx="566928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FFFFFF"/>
                </a:solidFill>
                <a:latin typeface="Menlo"/>
              </a:rPr>
              <a:t>3.1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72768" y="2148840"/>
            <a:ext cx="9784080" cy="6858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1F1A17"/>
                </a:solidFill>
                <a:latin typeface="Helvetica Neue"/>
              </a:rPr>
              <a:t>Terminal vỡ lòng  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0">
                <a:solidFill>
                  <a:srgbClr val="5A514A"/>
                </a:solidFill>
                <a:latin typeface="Helvetica Neue"/>
              </a:rPr>
              <a:t>pwd · ls · cd · mkdir — hết sợ màn hình đen.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965224"/>
            <a:ext cx="566928" cy="310896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22960" y="2963224"/>
            <a:ext cx="566928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FFFFFF"/>
                </a:solidFill>
                <a:latin typeface="Menlo"/>
              </a:rPr>
              <a:t>3.2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72768" y="2935224"/>
            <a:ext cx="9784080" cy="6858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1F1A17"/>
                </a:solidFill>
                <a:latin typeface="Helvetica Neue"/>
              </a:rPr>
              <a:t>Dựng nền phần mềm  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0">
                <a:solidFill>
                  <a:srgbClr val="5A514A"/>
                </a:solidFill>
                <a:latin typeface="Helvetica Neue"/>
              </a:rPr>
              <a:t>Homebrew → Node → Git → Claude Code.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22960" y="3751608"/>
            <a:ext cx="566928" cy="310896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22960" y="3749608"/>
            <a:ext cx="566928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FFFFFF"/>
                </a:solidFill>
                <a:latin typeface="Menlo"/>
              </a:rPr>
              <a:t>3.3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72768" y="3721608"/>
            <a:ext cx="9784080" cy="6858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1F1A17"/>
                </a:solidFill>
                <a:latin typeface="Helvetica Neue"/>
              </a:rPr>
              <a:t>Khởi động &amp; ra lệnh  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0">
                <a:solidFill>
                  <a:srgbClr val="5A514A"/>
                </a:solidFill>
                <a:latin typeface="Helvetica Neue"/>
              </a:rPr>
              <a:t>Gõ claude; plan mode; luôn xin phép.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22960" y="4537992"/>
            <a:ext cx="566928" cy="310896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22960" y="4535992"/>
            <a:ext cx="566928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FFFFFF"/>
                </a:solidFill>
                <a:latin typeface="Menlo"/>
              </a:rPr>
              <a:t>3.4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572768" y="4507992"/>
            <a:ext cx="9784080" cy="6858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1F1A17"/>
                </a:solidFill>
                <a:latin typeface="Helvetica Neue"/>
              </a:rPr>
              <a:t>CLAUDE.md &amp; lệnh gạch chéo  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0">
                <a:solidFill>
                  <a:srgbClr val="5A514A"/>
                </a:solidFill>
                <a:latin typeface="Helvetica Neue"/>
              </a:rPr>
              <a:t>/init /clear /compact /model /agents /mcp.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822960" y="5324376"/>
            <a:ext cx="566928" cy="310896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22960" y="5322376"/>
            <a:ext cx="566928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FFFFFF"/>
                </a:solidFill>
                <a:latin typeface="Menlo"/>
              </a:rPr>
              <a:t>3.5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572768" y="5294376"/>
            <a:ext cx="9784080" cy="6858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1F1A17"/>
                </a:solidFill>
                <a:latin typeface="Helvetica Neue"/>
              </a:rPr>
              <a:t>Skills · Agents · MCP  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0">
                <a:solidFill>
                  <a:srgbClr val="5A514A"/>
                </a:solidFill>
                <a:latin typeface="Helvetica Neue"/>
              </a:rPr>
              <a:t>Một câu lệnh gọi cả đội chuyên gia + công cụ.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22960" y="6110760"/>
            <a:ext cx="566928" cy="310896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822960" y="6108760"/>
            <a:ext cx="566928" cy="310896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FFFFFF"/>
                </a:solidFill>
                <a:latin typeface="Menlo"/>
              </a:rPr>
              <a:t>3.6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572768" y="6080760"/>
            <a:ext cx="9784080" cy="6858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1">
                <a:solidFill>
                  <a:srgbClr val="1F1A17"/>
                </a:solidFill>
                <a:latin typeface="Helvetica Neue"/>
              </a:rPr>
              <a:t>Git, Deploy &amp; tự động hoá  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1300" b="0">
                <a:solidFill>
                  <a:srgbClr val="5A514A"/>
                </a:solidFill>
                <a:latin typeface="Helvetica Neue"/>
              </a:rPr>
              <a:t>Commit, đưa web lên mạng, chạy nền theo lịch.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7130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3063240"/>
            <a:ext cx="12191695" cy="45720"/>
          </a:xfrm>
          <a:prstGeom prst="rect">
            <a:avLst/>
          </a:prstGeom>
          <a:solidFill>
            <a:srgbClr val="C461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920240"/>
            <a:ext cx="10515600" cy="10972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2000" b="1">
                <a:solidFill>
                  <a:srgbClr val="C4613C"/>
                </a:solidFill>
                <a:latin typeface="Menlo"/>
              </a:rPr>
              <a:t>TẦNG 04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2331720"/>
            <a:ext cx="10515600" cy="12801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</a:pPr>
            <a:r>
              <a:rPr sz="4800" b="1">
                <a:solidFill>
                  <a:srgbClr val="FBFAF8"/>
                </a:solidFill>
                <a:latin typeface="Helvetica Neue"/>
              </a:rPr>
              <a:t>Chuyên gia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3657600"/>
            <a:ext cx="9601200" cy="10972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sz="1800" b="0">
                <a:solidFill>
                  <a:srgbClr val="F3E7DD"/>
                </a:solidFill>
                <a:latin typeface="Helvetica Neue"/>
              </a:rPr>
              <a:t>Tự xây công cụ &amp; điều phối đội AI — cấp làm chủ thật sự.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